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7" r:id="rId2"/>
    <p:sldId id="270" r:id="rId3"/>
    <p:sldId id="258" r:id="rId4"/>
    <p:sldId id="260" r:id="rId5"/>
    <p:sldId id="262" r:id="rId6"/>
    <p:sldId id="261" r:id="rId7"/>
    <p:sldId id="263" r:id="rId8"/>
    <p:sldId id="264" r:id="rId9"/>
    <p:sldId id="259" r:id="rId10"/>
    <p:sldId id="265" r:id="rId11"/>
    <p:sldId id="267" r:id="rId12"/>
    <p:sldId id="268"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D0046-9B5B-4082-83B6-1FD70CE5BC0B}" type="datetimeFigureOut">
              <a:rPr lang="en-US" smtClean="0"/>
              <a:pPr/>
              <a:t>3/28/2020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BCD67-3285-48A9-85E8-300DA54350F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463041-53A8-4B3E-B32F-FA8D543041B4}" type="datetimeFigureOut">
              <a:rPr lang="en-US" smtClean="0"/>
              <a:pPr/>
              <a:t>3/28/2020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9422B5C-0BF1-46F5-9498-A6ABAFC47D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9422B5C-0BF1-46F5-9498-A6ABAFC47D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463041-53A8-4B3E-B32F-FA8D543041B4}" type="datetimeFigureOut">
              <a:rPr lang="en-US" smtClean="0"/>
              <a:pPr/>
              <a:t>3/28/2020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9422B5C-0BF1-46F5-9498-A6ABAFC47D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463041-53A8-4B3E-B32F-FA8D543041B4}" type="datetimeFigureOut">
              <a:rPr lang="en-US" smtClean="0"/>
              <a:pPr/>
              <a:t>3/28/2020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9422B5C-0BF1-46F5-9498-A6ABAFC47D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463041-53A8-4B3E-B32F-FA8D543041B4}" type="datetimeFigureOut">
              <a:rPr lang="en-US" smtClean="0"/>
              <a:pPr/>
              <a:t>3/28/2020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9422B5C-0BF1-46F5-9498-A6ABAFC47D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ar.wikipedia.org/w/index.php?title=%D8%B4%D9%88%D8%A7%D8%B1%D8%AF_%D8%A7%D9%84%D8%AD%D8%B1%D8%A9&amp;action=edit&amp;redlink=1" TargetMode="External"/><Relationship Id="rId13" Type="http://schemas.openxmlformats.org/officeDocument/2006/relationships/hyperlink" Target="https://ar.wikipedia.org/wiki/%D8%B7%D8%B9%D8%A7%D9%85" TargetMode="External"/><Relationship Id="rId3" Type="http://schemas.openxmlformats.org/officeDocument/2006/relationships/hyperlink" Target="https://ar.wikipedia.org/wiki/%D9%83%D8%B1%D8%A8%D9%88%D9%87%D9%8A%D8%AF%D8%B1%D8%A7%D8%AA" TargetMode="External"/><Relationship Id="rId7" Type="http://schemas.openxmlformats.org/officeDocument/2006/relationships/hyperlink" Target="https://ar.wikipedia.org/wiki/%D8%AC%D9%84%D9%88%D8%AA%D8%A7%D8%AB%D9%8A%D9%88%D9%86" TargetMode="External"/><Relationship Id="rId12" Type="http://schemas.openxmlformats.org/officeDocument/2006/relationships/hyperlink" Target="https://ar.wikipedia.org/wiki/%D8%AD%D9%84%D9%8A%D8%A8" TargetMode="External"/><Relationship Id="rId2" Type="http://schemas.openxmlformats.org/officeDocument/2006/relationships/hyperlink" Target="https://ar.wikipedia.org/wiki/%D8%AE%D9%84%D8%A7%D9%8A%D8%A7_%D8%A7%D9%84%D8%AF%D9%85_%D8%A7%D9%84%D8%AD%D9%85%D8%B1%D8%A7%D8%A1" TargetMode="External"/><Relationship Id="rId1" Type="http://schemas.openxmlformats.org/officeDocument/2006/relationships/slideLayout" Target="../slideLayouts/slideLayout2.xml"/><Relationship Id="rId6" Type="http://schemas.openxmlformats.org/officeDocument/2006/relationships/hyperlink" Target="https://ar.wikipedia.org/wiki/%D8%AD%D9%85%D8%B6_%D8%AF%D8%B3%D9%85" TargetMode="External"/><Relationship Id="rId11" Type="http://schemas.openxmlformats.org/officeDocument/2006/relationships/hyperlink" Target="https://ar.wikipedia.org/wiki/%D8%A8%D9%82%D9%88%D9%84%D9%8A%D8%A7%D8%AA" TargetMode="External"/><Relationship Id="rId5" Type="http://schemas.openxmlformats.org/officeDocument/2006/relationships/hyperlink" Target="https://ar.wikipedia.org/wiki/%D8%A5%D9%86%D8%B2%D9%8A%D9%85" TargetMode="External"/><Relationship Id="rId15" Type="http://schemas.openxmlformats.org/officeDocument/2006/relationships/hyperlink" Target="https://ar.wikipedia.org/wiki/%D8%B6%D9%88%D8%A1" TargetMode="External"/><Relationship Id="rId10" Type="http://schemas.openxmlformats.org/officeDocument/2006/relationships/hyperlink" Target="https://ar.wikipedia.org/wiki/%D9%85%D9%83%D8%B3%D8%B1%D8%A7%D8%AA" TargetMode="External"/><Relationship Id="rId4" Type="http://schemas.openxmlformats.org/officeDocument/2006/relationships/hyperlink" Target="https://ar.wikipedia.org/wiki/%D8%B7%D8%A7%D9%82%D8%A9" TargetMode="External"/><Relationship Id="rId9" Type="http://schemas.openxmlformats.org/officeDocument/2006/relationships/hyperlink" Target="https://ar.wikipedia.org/wiki/%D8%A8%D9%8A%D8%B6" TargetMode="External"/><Relationship Id="rId14" Type="http://schemas.openxmlformats.org/officeDocument/2006/relationships/hyperlink" Target="https://ar.wikipedia.org/wiki/%D8%B4%D9%85%D8%B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ar.wikipedia.org/wiki/%D9%83%D8%B1%D8%A8%D9%88%D9%83%D8%B3%D9%8A%D9%84" TargetMode="External"/><Relationship Id="rId3" Type="http://schemas.openxmlformats.org/officeDocument/2006/relationships/hyperlink" Target="https://ar.wikipedia.org/wiki/%D8%A7%D9%84%D8%B9%D8%B6%D9%84%D8%A7%D8%AA" TargetMode="External"/><Relationship Id="rId7" Type="http://schemas.openxmlformats.org/officeDocument/2006/relationships/hyperlink" Target="https://ar.wikipedia.org/wiki/%D8%AD%D9%85%D8%B6_%D8%A7%D9%84%D9%87%D9%8A%D8%AF%D8%B1%D9%88%D9%83%D9%84%D9%88%D8%B1%D9%8A%D9%83" TargetMode="External"/><Relationship Id="rId2" Type="http://schemas.openxmlformats.org/officeDocument/2006/relationships/hyperlink" Target="https://ar.wikipedia.org/wiki/%D8%A7%D9%84%D8%AC%D9%87%D8%A7%D8%B2_%D8%A7%D9%84%D8%B9%D8%B5%D8%A8%D9%8A"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3%D8%B1%D8%A8%D9%88%D9%87%D9%8A%D8%AF%D8%B1%D8%A7%D8%AA" TargetMode="External"/><Relationship Id="rId5" Type="http://schemas.openxmlformats.org/officeDocument/2006/relationships/hyperlink" Target="https://ar.wikipedia.org/wiki/%D8%A7%D9%84%D9%82%D9%86%D9%88%D8%A7%D8%AA_%D8%A7%D9%84%D8%A3%D9%8A%D9%88%D9%86%D9%8A%D8%A9" TargetMode="External"/><Relationship Id="rId10" Type="http://schemas.openxmlformats.org/officeDocument/2006/relationships/hyperlink" Target="https://ar.wikipedia.org/wiki/%D8%A3%D8%B3%D9%8A%D8%AA%D9%8A%D9%84_%D9%83%D9%88%D9%84%D9%8A%D9%86" TargetMode="External"/><Relationship Id="rId4" Type="http://schemas.openxmlformats.org/officeDocument/2006/relationships/hyperlink" Target="https://ar.wikipedia.org/wiki/%D8%A7%D9%84%D9%85%D9%86%D8%AD%D9%84%D8%A7%D8%AA_%D8%A7%D9%84%D9%83%D9%87%D8%B1%D8%A8%D8%A7%D8%A6%D9%8A%D8%A9" TargetMode="External"/><Relationship Id="rId9" Type="http://schemas.openxmlformats.org/officeDocument/2006/relationships/hyperlink" Target="https://ar.wikipedia.org/wiki/%D8%A3%D9%8A%D8%B6_%D8%A7%D9%84%D9%83%D8%B1%D8%A8%D9%88%D9%87%D9%8A%D8%AF%D8%B1%D8%A7%D8%A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r.wikipedia.org/w/index.php?title=%D9%85%D8%AA%D9%84%D8%A7%D8%B2%D9%85%D8%A9_%D9%81%D9%8A%D8%B1%D9%86%D9%8A%D9%83_%D9%83%D9%88%D8%B1%D8%B3%D8%A7%D9%83%D9%88%D9%81&amp;action=edit&amp;redlink=1" TargetMode="External"/><Relationship Id="rId2" Type="http://schemas.openxmlformats.org/officeDocument/2006/relationships/hyperlink" Target="https://ar.wikipedia.org/wiki/%D8%A7%D9%84%D8%A8%D8%B1%D9%8A_%D8%A8%D8%B1%D9%8A" TargetMode="External"/><Relationship Id="rId1" Type="http://schemas.openxmlformats.org/officeDocument/2006/relationships/slideLayout" Target="../slideLayouts/slideLayout2.xml"/><Relationship Id="rId6" Type="http://schemas.openxmlformats.org/officeDocument/2006/relationships/hyperlink" Target="https://ar.wikipedia.org/wiki/%D8%A2%D8%B3%D9%8A%D8%A7" TargetMode="External"/><Relationship Id="rId5" Type="http://schemas.openxmlformats.org/officeDocument/2006/relationships/hyperlink" Target="https://ar.wikipedia.org/wiki/%D8%A7%D9%86%D8%AF%D9%88%D9%86%D9%8A%D8%B3%D9%8A%D8%A7" TargetMode="External"/><Relationship Id="rId4" Type="http://schemas.openxmlformats.org/officeDocument/2006/relationships/hyperlink" Target="https://ar.wikipedia.org/wiki/%D9%83%D8%B1%D8%A8%D9%88%D9%87%D9%8A%D8%AF%D8%B1%D8%A7%D8%A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548532" cy="1524000"/>
          </a:xfrm>
        </p:spPr>
        <p:txBody>
          <a:bodyPr/>
          <a:lstStyle/>
          <a:p>
            <a:r>
              <a:rPr lang="ar-EG" dirty="0" smtClean="0"/>
              <a:t>أ.د/ ابراهيم عبدالعليم </a:t>
            </a:r>
            <a:endParaRPr lang="en-US" dirty="0"/>
          </a:p>
        </p:txBody>
      </p:sp>
      <p:sp>
        <p:nvSpPr>
          <p:cNvPr id="3" name="Subtitle 2"/>
          <p:cNvSpPr>
            <a:spLocks noGrp="1"/>
          </p:cNvSpPr>
          <p:nvPr>
            <p:ph type="subTitle" idx="1"/>
          </p:nvPr>
        </p:nvSpPr>
        <p:spPr>
          <a:xfrm>
            <a:off x="3354442" y="2819400"/>
            <a:ext cx="5114778" cy="1821712"/>
          </a:xfrm>
        </p:spPr>
        <p:txBody>
          <a:bodyPr/>
          <a:lstStyle/>
          <a:p>
            <a:r>
              <a:rPr lang="ar-EG" b="1" dirty="0" smtClean="0"/>
              <a:t>كيمياء فيتامينات وهرمونات </a:t>
            </a:r>
          </a:p>
          <a:p>
            <a:r>
              <a:rPr lang="ar-EG" b="1" dirty="0" smtClean="0"/>
              <a:t>دراسات عليا </a:t>
            </a:r>
            <a:endParaRPr lang="en-US" b="1" dirty="0"/>
          </a:p>
        </p:txBody>
      </p:sp>
      <p:sp>
        <p:nvSpPr>
          <p:cNvPr id="4" name="TextBox 3"/>
          <p:cNvSpPr txBox="1"/>
          <p:nvPr/>
        </p:nvSpPr>
        <p:spPr>
          <a:xfrm>
            <a:off x="1066800" y="914400"/>
            <a:ext cx="1676400" cy="369332"/>
          </a:xfrm>
          <a:prstGeom prst="rect">
            <a:avLst/>
          </a:prstGeom>
          <a:noFill/>
        </p:spPr>
        <p:txBody>
          <a:bodyPr wrap="square" rtlCol="0">
            <a:spAutoFit/>
          </a:bodyPr>
          <a:lstStyle/>
          <a:p>
            <a:r>
              <a:rPr lang="en-US" smtClean="0"/>
              <a:t>Lec.1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EG" dirty="0" smtClean="0"/>
              <a:t>اساس جزئ الريبوفلافين هو الايزو اللوكسازين الذي يشتمل علي حلقه من كل من البنزول , والبيرازين , والبيريميدين .</a:t>
            </a:r>
          </a:p>
          <a:p>
            <a:pPr algn="r" rtl="1"/>
            <a:r>
              <a:rPr lang="ar-EG" dirty="0" smtClean="0"/>
              <a:t>هو عباره عن مشتق الايزواللوكسازين الذي تتصل به مجموعتي ميثيل في ذره الكربون رقم 6,7 وباقي الكحول الخماسي – الريبيتول في  جزيئيه بالاضافه الي اللون الاصفر الذي يميز الصورة الموكسدة</a:t>
            </a:r>
          </a:p>
          <a:p>
            <a:pPr algn="r" rtl="1"/>
            <a:r>
              <a:rPr lang="ar-EG" dirty="0" smtClean="0"/>
              <a:t>اي انه عباره عن 6,7 ثنائي ميثيل 9 – ريبيتول – ايزواللوكسازين. </a:t>
            </a:r>
          </a:p>
          <a:p>
            <a:pPr algn="r" rtl="1"/>
            <a:endParaRPr lang="en-US" dirty="0"/>
          </a:p>
        </p:txBody>
      </p:sp>
      <p:sp>
        <p:nvSpPr>
          <p:cNvPr id="3" name="Title 2"/>
          <p:cNvSpPr>
            <a:spLocks noGrp="1"/>
          </p:cNvSpPr>
          <p:nvPr>
            <p:ph type="title"/>
          </p:nvPr>
        </p:nvSpPr>
        <p:spPr/>
        <p:txBody>
          <a:bodyPr/>
          <a:lstStyle/>
          <a:p>
            <a:pPr algn="ctr" rtl="1"/>
            <a:r>
              <a:rPr lang="ar-EG" dirty="0" smtClean="0"/>
              <a:t>فيامين </a:t>
            </a:r>
            <a:r>
              <a:rPr lang="en-US" dirty="0" smtClean="0"/>
              <a:t>B2 </a:t>
            </a:r>
            <a:r>
              <a:rPr lang="ar-EG" dirty="0" smtClean="0"/>
              <a:t> ( الريبوفلافين )</a:t>
            </a:r>
            <a:endParaRPr lang="en-US" dirty="0"/>
          </a:p>
        </p:txBody>
      </p:sp>
      <p:pic>
        <p:nvPicPr>
          <p:cNvPr id="22530" name="Picture 2" descr="فيتامين ب2"/>
          <p:cNvPicPr>
            <a:picLocks noChangeAspect="1" noChangeArrowheads="1"/>
          </p:cNvPicPr>
          <p:nvPr/>
        </p:nvPicPr>
        <p:blipFill>
          <a:blip r:embed="rId2" cstate="print"/>
          <a:srcRect/>
          <a:stretch>
            <a:fillRect/>
          </a:stretch>
        </p:blipFill>
        <p:spPr bwMode="auto">
          <a:xfrm>
            <a:off x="914400" y="4495800"/>
            <a:ext cx="4191000" cy="185737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5602" name="Picture 2" descr="https://scontent-hbe1-1.xx.fbcdn.net/v/t1.15752-9/90777824_761445684262800_2360026817676443648_n.jpg?_nc_cat=102&amp;_nc_sid=b96e70&amp;_nc_ohc=20lHj2N5necAX-BCx7t&amp;_nc_ht=scontent-hbe1-1.xx&amp;oh=230b70d2399407fba67573c0f1e25c12&amp;oe=5EA40812"/>
          <p:cNvPicPr>
            <a:picLocks noChangeAspect="1" noChangeArrowheads="1"/>
          </p:cNvPicPr>
          <p:nvPr/>
        </p:nvPicPr>
        <p:blipFill>
          <a:blip r:embed="rId2" cstate="print"/>
          <a:srcRect/>
          <a:stretch>
            <a:fillRect/>
          </a:stretch>
        </p:blipFill>
        <p:spPr bwMode="auto">
          <a:xfrm>
            <a:off x="457200" y="304800"/>
            <a:ext cx="8153400" cy="5638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24578" name="Picture 2" descr="https://scontent-hbe1-1.xx.fbcdn.net/v/t1.15752-9/91404905_250609619439067_4748515236867211264_n.jpg?_nc_cat=111&amp;_nc_sid=b96e70&amp;_nc_ohc=J1gglU7hlDsAX9bmaSr&amp;_nc_ht=scontent-hbe1-1.xx&amp;oh=e2aec45ee871e1c01d1c6efe39bb3a68&amp;oe=5EA2BDB5"/>
          <p:cNvPicPr>
            <a:picLocks noChangeAspect="1" noChangeArrowheads="1"/>
          </p:cNvPicPr>
          <p:nvPr/>
        </p:nvPicPr>
        <p:blipFill>
          <a:blip r:embed="rId2" cstate="print"/>
          <a:srcRect/>
          <a:stretch>
            <a:fillRect/>
          </a:stretch>
        </p:blipFill>
        <p:spPr bwMode="auto">
          <a:xfrm>
            <a:off x="457200" y="533400"/>
            <a:ext cx="8153400" cy="5410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b="1" dirty="0" smtClean="0"/>
              <a:t>الرايبوفلافين</a:t>
            </a:r>
            <a:r>
              <a:rPr lang="ar-EG" dirty="0" smtClean="0"/>
              <a:t> يعمل مع فيتامينات بي الأخرى. هذا الفيتامين مهم لنمو الجسم وإنتاج </a:t>
            </a:r>
            <a:r>
              <a:rPr lang="ar-EG" dirty="0" smtClean="0">
                <a:hlinkClick r:id="rId2" tooltip="خلايا الدم الحمراء"/>
              </a:rPr>
              <a:t>خلايا الدم الحمراء</a:t>
            </a:r>
            <a:r>
              <a:rPr lang="ar-EG" dirty="0" smtClean="0"/>
              <a:t>، ويساعد على إطلاق الطاقة من </a:t>
            </a:r>
            <a:r>
              <a:rPr lang="ar-EG" dirty="0" smtClean="0">
                <a:hlinkClick r:id="rId3" tooltip="كربوهيدرات"/>
              </a:rPr>
              <a:t>الكربوهيدرات</a:t>
            </a:r>
            <a:r>
              <a:rPr lang="ar-EG" dirty="0" smtClean="0"/>
              <a:t>. وهو مهم لإنتاج </a:t>
            </a:r>
            <a:r>
              <a:rPr lang="ar-EG" dirty="0" smtClean="0">
                <a:hlinkClick r:id="rId4" tooltip="طاقة"/>
              </a:rPr>
              <a:t>الطاقة</a:t>
            </a:r>
            <a:r>
              <a:rPr lang="ar-EG" dirty="0" smtClean="0"/>
              <a:t> ووظائف </a:t>
            </a:r>
            <a:r>
              <a:rPr lang="ar-EG" dirty="0" smtClean="0">
                <a:hlinkClick r:id="rId5" tooltip="إنزيم"/>
              </a:rPr>
              <a:t>الإنزيمات</a:t>
            </a:r>
            <a:r>
              <a:rPr lang="ar-EG" dirty="0" smtClean="0"/>
              <a:t> وتكوين الأحماض الأمينية </a:t>
            </a:r>
            <a:r>
              <a:rPr lang="ar-EG" dirty="0" smtClean="0">
                <a:hlinkClick r:id="rId6" tooltip="حمض دسم"/>
              </a:rPr>
              <a:t>والدهنية</a:t>
            </a:r>
            <a:r>
              <a:rPr lang="ar-EG" dirty="0" smtClean="0"/>
              <a:t> وإنتاج </a:t>
            </a:r>
            <a:r>
              <a:rPr lang="ar-EG" dirty="0" smtClean="0">
                <a:hlinkClick r:id="rId7" tooltip="جلوتاثيون"/>
              </a:rPr>
              <a:t>الجلوتاثيون</a:t>
            </a:r>
            <a:r>
              <a:rPr lang="ar-EG" dirty="0" smtClean="0"/>
              <a:t> وهو كاسح </a:t>
            </a:r>
            <a:r>
              <a:rPr lang="ar-EG" dirty="0" smtClean="0">
                <a:hlinkClick r:id="rId8" tooltip="شوارد الحرة (الصفحة غير موجودة)"/>
              </a:rPr>
              <a:t>للشقوق  الحرة</a:t>
            </a:r>
            <a:r>
              <a:rPr lang="ar-EG" dirty="0" smtClean="0"/>
              <a:t>. </a:t>
            </a:r>
          </a:p>
          <a:p>
            <a:pPr algn="r" rtl="1"/>
            <a:r>
              <a:rPr lang="ar-EG" dirty="0" smtClean="0"/>
              <a:t>المصادر :</a:t>
            </a:r>
          </a:p>
          <a:p>
            <a:pPr algn="r" rtl="1"/>
            <a:r>
              <a:rPr lang="ar-EG" dirty="0" smtClean="0"/>
              <a:t>لحوم الخفيفة، </a:t>
            </a:r>
            <a:r>
              <a:rPr lang="ar-EG" dirty="0" smtClean="0">
                <a:hlinkClick r:id="rId9" tooltip="بيض"/>
              </a:rPr>
              <a:t>البيض</a:t>
            </a:r>
            <a:r>
              <a:rPr lang="ar-EG" dirty="0" smtClean="0"/>
              <a:t>، </a:t>
            </a:r>
            <a:r>
              <a:rPr lang="ar-EG" dirty="0" smtClean="0">
                <a:hlinkClick r:id="rId10" tooltip="مكسرات"/>
              </a:rPr>
              <a:t>المكسرات</a:t>
            </a:r>
            <a:r>
              <a:rPr lang="ar-EG" dirty="0" smtClean="0"/>
              <a:t>، </a:t>
            </a:r>
            <a:r>
              <a:rPr lang="ar-EG" dirty="0" smtClean="0">
                <a:hlinkClick r:id="rId11" tooltip="بقوليات"/>
              </a:rPr>
              <a:t>البقوليات</a:t>
            </a:r>
            <a:r>
              <a:rPr lang="ar-EG" dirty="0" smtClean="0"/>
              <a:t>، الخضروات ذات الأوراق الخضراء، الألبان، </a:t>
            </a:r>
            <a:r>
              <a:rPr lang="ar-EG" dirty="0" smtClean="0">
                <a:hlinkClick r:id="rId12" tooltip="حليب"/>
              </a:rPr>
              <a:t>الحليب</a:t>
            </a:r>
            <a:r>
              <a:rPr lang="ar-EG" dirty="0" smtClean="0"/>
              <a:t>. في العادة يتم تدعيم الخبز والحبوب بفيتامين بي 2. يجب الحذر من تخزين </a:t>
            </a:r>
            <a:r>
              <a:rPr lang="ar-EG" dirty="0" smtClean="0">
                <a:hlinkClick r:id="rId13" tooltip="طعام"/>
              </a:rPr>
              <a:t>الغذاء</a:t>
            </a:r>
            <a:r>
              <a:rPr lang="ar-EG" dirty="0" smtClean="0"/>
              <a:t> في أواني زجاجية معرضة </a:t>
            </a:r>
            <a:r>
              <a:rPr lang="ar-EG" dirty="0" smtClean="0">
                <a:hlinkClick r:id="rId14" tooltip="شمس"/>
              </a:rPr>
              <a:t>للشمس</a:t>
            </a:r>
            <a:r>
              <a:rPr lang="ar-EG" dirty="0" smtClean="0"/>
              <a:t> وذلك لكون فيتامين بي 2 يفكك بسبب التعرض إلى </a:t>
            </a:r>
            <a:r>
              <a:rPr lang="ar-EG" dirty="0" smtClean="0">
                <a:hlinkClick r:id="rId15" tooltip="ضوء"/>
              </a:rPr>
              <a:t>الضوء</a:t>
            </a:r>
            <a:r>
              <a:rPr lang="ar-EG" dirty="0" smtClean="0"/>
              <a:t>. </a:t>
            </a:r>
            <a:endParaRPr lang="en-US" dirty="0"/>
          </a:p>
        </p:txBody>
      </p:sp>
      <p:sp>
        <p:nvSpPr>
          <p:cNvPr id="3" name="Title 2"/>
          <p:cNvSpPr>
            <a:spLocks noGrp="1"/>
          </p:cNvSpPr>
          <p:nvPr>
            <p:ph type="title"/>
          </p:nvPr>
        </p:nvSpPr>
        <p:spPr/>
        <p:txBody>
          <a:bodyPr/>
          <a:lstStyle/>
          <a:p>
            <a:pPr algn="r"/>
            <a:r>
              <a:rPr lang="ar-EG" dirty="0" smtClean="0"/>
              <a:t>الاهميه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إن الفيتامين ب2 يخرج باستمرار في البول عند الأشخاص الأصحاء، ما يجعل النقص شائع عندما يكون النظام الغذائي غير كاف. يقترن عادةً النقص بالفيتامين ب2 مع النقص بالفيتامينات الأخرى. يمكن أن يكون النقص بالفيتامين ب2 بسبب النظام الغذائي أو ان يكون نتيجة لحالات تؤثر على امتصاص الفيتامينات في الأمعاء أو على إخراجها من الجسم. </a:t>
            </a:r>
            <a:endParaRPr lang="en-US" dirty="0"/>
          </a:p>
        </p:txBody>
      </p:sp>
      <p:sp>
        <p:nvSpPr>
          <p:cNvPr id="3" name="Title 2"/>
          <p:cNvSpPr>
            <a:spLocks noGrp="1"/>
          </p:cNvSpPr>
          <p:nvPr>
            <p:ph type="title"/>
          </p:nvPr>
        </p:nvSpPr>
        <p:spPr/>
        <p:txBody>
          <a:bodyPr/>
          <a:lstStyle/>
          <a:p>
            <a:r>
              <a:rPr lang="ar-EG" dirty="0" smtClean="0"/>
              <a:t>النقص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dirty="0" smtClean="0"/>
              <a:t>تعدّ </a:t>
            </a:r>
            <a:r>
              <a:rPr lang="ar-EG" dirty="0" smtClean="0"/>
              <a:t>الفيتامينات مركبات عضوية يحتاجها الجسم بكميات صغيرة ويجب ضمان التنوع بالطعام لضمان الحصول على كافة الفيتامينات، ومنها الفيتامينات الذائبة في الماء حيث لا تبقى في الجسم ولا يستطيع تخزينها إذ يتم إفرازها بسرعة في البول، لذا يجب تناولها بكمية كافية وباستمرار، وتعدّ مجموعة فيتامينات ب و فيتامين ج قابلة للذوبان في الماء</a:t>
            </a:r>
            <a:br>
              <a:rPr lang="ar-EG" dirty="0" smtClean="0"/>
            </a:br>
            <a:endParaRPr lang="en-US" dirty="0"/>
          </a:p>
        </p:txBody>
      </p:sp>
      <p:sp>
        <p:nvSpPr>
          <p:cNvPr id="3" name="Title 2"/>
          <p:cNvSpPr>
            <a:spLocks noGrp="1"/>
          </p:cNvSpPr>
          <p:nvPr>
            <p:ph type="title"/>
          </p:nvPr>
        </p:nvSpPr>
        <p:spPr/>
        <p:txBody>
          <a:bodyPr/>
          <a:lstStyle/>
          <a:p>
            <a:pPr algn="ctr" rtl="1"/>
            <a:r>
              <a:rPr lang="ar-EG" dirty="0" smtClean="0"/>
              <a:t>الفيتامينات الذائبة في الماء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smtClean="0"/>
              <a:t>فيتامين ب1 أو ما يُعرف بالثيامين (بالإنجليزية: </a:t>
            </a:r>
            <a:r>
              <a:rPr lang="en-US" dirty="0" smtClean="0"/>
              <a:t>Thiamin) </a:t>
            </a:r>
            <a:r>
              <a:rPr lang="ar-EG" dirty="0" smtClean="0"/>
              <a:t>هو أحدُ فيتامينات ب الذائبة في الماء، والتي تُساعدُ الجسم على أداء العديد من وظائفه، مثل: التفاعلات الكيميائيّة، ويساهمُ في عمليّة إنتاج الطاقة من الكربوهيدرات الذي يُمثل أحد الموادِ الغذائيّة الرئيسيّة للدماغ والجهاز العصبي، ويدخل في عملية التوصيل العصبي، وانقباض العضلات، والتمثيل الغذائي لأحد الأحماض الكيتونية؛ وهو حمض البيروفيك (بالإنجليزية: </a:t>
            </a:r>
            <a:r>
              <a:rPr lang="en-US" dirty="0" err="1" smtClean="0"/>
              <a:t>Pyruvate</a:t>
            </a:r>
            <a:r>
              <a:rPr lang="en-US" dirty="0" smtClean="0"/>
              <a:t>)، </a:t>
            </a:r>
            <a:r>
              <a:rPr lang="ar-EG" dirty="0" smtClean="0"/>
              <a:t>كما يُعدُّ من الفيتامينات الضروريّة لنموّ وتطوّرِ وعملِ خلايا الجسم، ويحصل معظم الأشخاص على حاجتهم من هذا الفيتامين عن طريق مختلف الأطعمة المتناولة التي تحتوي عليه، لكن يجدر التنويه إلى أنّ تعريض هذه الأطعمة للحرارة العالية قد يقلّل من مُحتواه من المواد الغذائية بما في ذلك فيتامين ب1</a:t>
            </a:r>
            <a:br>
              <a:rPr lang="ar-EG" dirty="0" smtClean="0"/>
            </a:br>
            <a:r>
              <a:rPr lang="ar-EG" dirty="0" smtClean="0"/>
              <a:t/>
            </a:r>
            <a:br>
              <a:rPr lang="ar-EG" dirty="0" smtClean="0"/>
            </a:b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ar-EG" dirty="0" smtClean="0"/>
              <a:t/>
            </a:r>
            <a:br>
              <a:rPr lang="ar-EG" dirty="0" smtClean="0"/>
            </a:br>
            <a:r>
              <a:rPr lang="ar-EG" dirty="0" smtClean="0"/>
              <a:t/>
            </a:r>
            <a:br>
              <a:rPr lang="ar-EG" dirty="0" smtClean="0"/>
            </a:br>
            <a:r>
              <a:rPr lang="ar-EG" dirty="0" smtClean="0"/>
              <a:t>فيتامين ب1</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يوجد علي هيئه ملح القاعده الامونيوميه الرباعيه ( كلوريد الثيامين ) في الوسط الحامضي فقط اما في الوسط المتعادل أو القاعدي فيتميز ببناء من نوع أخر تكون فيه حلقه الثيازول مفتوحه وعند ذلك تظهر في جزئ الثيامين مجاميع الدهيديه وسلفهيدريه </a:t>
            </a:r>
            <a:r>
              <a:rPr lang="en-US" dirty="0" smtClean="0"/>
              <a:t>SH)</a:t>
            </a:r>
            <a:r>
              <a:rPr lang="ar-EG" dirty="0" smtClean="0"/>
              <a:t> ) حره وتم تاكيد من بناء جزئ الثيامين عن طريق تخليقه صناعيا.</a:t>
            </a:r>
            <a:endParaRPr lang="en-US" dirty="0"/>
          </a:p>
        </p:txBody>
      </p:sp>
      <p:sp>
        <p:nvSpPr>
          <p:cNvPr id="3" name="Title 2"/>
          <p:cNvSpPr>
            <a:spLocks noGrp="1"/>
          </p:cNvSpPr>
          <p:nvPr>
            <p:ph type="title"/>
          </p:nvPr>
        </p:nvSpPr>
        <p:spPr/>
        <p:txBody>
          <a:bodyPr/>
          <a:lstStyle/>
          <a:p>
            <a:pPr algn="ctr"/>
            <a:r>
              <a:rPr lang="ar-EG" dirty="0" smtClean="0"/>
              <a:t>التركيب </a:t>
            </a:r>
            <a:endParaRPr lang="en-US" dirty="0"/>
          </a:p>
        </p:txBody>
      </p:sp>
      <p:pic>
        <p:nvPicPr>
          <p:cNvPr id="2050" name="Picture 2" descr="Thiamin.svg"/>
          <p:cNvPicPr>
            <a:picLocks noChangeAspect="1" noChangeArrowheads="1"/>
          </p:cNvPicPr>
          <p:nvPr/>
        </p:nvPicPr>
        <p:blipFill>
          <a:blip r:embed="rId2" cstate="print"/>
          <a:srcRect/>
          <a:stretch>
            <a:fillRect/>
          </a:stretch>
        </p:blipFill>
        <p:spPr bwMode="auto">
          <a:xfrm>
            <a:off x="1295400" y="4114800"/>
            <a:ext cx="5486400" cy="12192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r" rtl="1"/>
            <a:r>
              <a:rPr lang="ar-EG" dirty="0" smtClean="0"/>
              <a:t>لثيامين مهم جدا للقيام بالعديد من المهام الحيوية في الجسم، ومنها: </a:t>
            </a:r>
          </a:p>
          <a:p>
            <a:pPr algn="r" rtl="1"/>
            <a:r>
              <a:rPr lang="ar-EG" dirty="0" smtClean="0">
                <a:hlinkClick r:id="rId2" tooltip="الجهاز العصبي"/>
              </a:rPr>
              <a:t>الجهاز العصبي</a:t>
            </a:r>
            <a:r>
              <a:rPr lang="ar-EG" dirty="0" smtClean="0"/>
              <a:t> وأداء </a:t>
            </a:r>
            <a:r>
              <a:rPr lang="ar-EG" dirty="0" smtClean="0">
                <a:hlinkClick r:id="rId3" tooltip="العضلات"/>
              </a:rPr>
              <a:t>العضلات</a:t>
            </a:r>
            <a:endParaRPr lang="ar-EG" dirty="0" smtClean="0"/>
          </a:p>
          <a:p>
            <a:pPr algn="r" rtl="1"/>
            <a:r>
              <a:rPr lang="ar-EG" dirty="0" smtClean="0"/>
              <a:t>تدفق </a:t>
            </a:r>
            <a:r>
              <a:rPr lang="ar-EG" dirty="0" smtClean="0">
                <a:hlinkClick r:id="rId4" tooltip="المنحلات الكهربائية"/>
              </a:rPr>
              <a:t>المنحلات الكهربائية</a:t>
            </a:r>
            <a:r>
              <a:rPr lang="ar-EG" dirty="0" smtClean="0"/>
              <a:t> من وإلى الخلايا العصبية والعضليه (من خلال </a:t>
            </a:r>
            <a:r>
              <a:rPr lang="ar-EG" dirty="0" smtClean="0">
                <a:hlinkClick r:id="rId5" tooltip="القنوات الأيونية"/>
              </a:rPr>
              <a:t>القنوات الأيونية</a:t>
            </a:r>
            <a:r>
              <a:rPr lang="ar-EG" dirty="0" smtClean="0"/>
              <a:t>)</a:t>
            </a:r>
          </a:p>
          <a:p>
            <a:pPr algn="r" rtl="1"/>
            <a:r>
              <a:rPr lang="ar-EG" dirty="0" smtClean="0"/>
              <a:t>عمليات الانزيمات المختلفة (خلال كونزيم بيروفوسفيت الثيامين)</a:t>
            </a:r>
          </a:p>
          <a:p>
            <a:pPr algn="r" rtl="1"/>
            <a:r>
              <a:rPr lang="ar-EG" dirty="0" smtClean="0"/>
              <a:t>أيض </a:t>
            </a:r>
            <a:r>
              <a:rPr lang="ar-EG" dirty="0" smtClean="0">
                <a:hlinkClick r:id="rId6" tooltip="الكربوهيدرات"/>
              </a:rPr>
              <a:t>الكربوهيدرات</a:t>
            </a:r>
            <a:endParaRPr lang="ar-EG" dirty="0" smtClean="0"/>
          </a:p>
          <a:p>
            <a:pPr algn="r" rtl="1"/>
            <a:r>
              <a:rPr lang="ar-EG" dirty="0" smtClean="0"/>
              <a:t>إنتاج </a:t>
            </a:r>
            <a:r>
              <a:rPr lang="ar-EG" dirty="0" smtClean="0">
                <a:hlinkClick r:id="rId7" tooltip="حمض الهيدروكلوريك"/>
              </a:rPr>
              <a:t>حمض الهيدروكلوريك</a:t>
            </a:r>
            <a:r>
              <a:rPr lang="ar-EG" dirty="0" smtClean="0"/>
              <a:t> (ضروري لعملية الهضم).</a:t>
            </a:r>
          </a:p>
          <a:p>
            <a:pPr algn="r" rtl="1"/>
            <a:r>
              <a:rPr lang="ar-EG" dirty="0" smtClean="0"/>
              <a:t>بسبب وجود كمية ضئيلة جدا من الثيامين مخزنه في الجسم، يمكن أن يحدث استنزاف سريع لا يتعدى 14 يوما. والثيامين النشط هو ثيامين ثنائي الفوسفات وهو يعمل كمرافق إنزيم (كوإنزيم) في عمليات نزع </a:t>
            </a:r>
            <a:r>
              <a:rPr lang="ar-EG" dirty="0" smtClean="0">
                <a:hlinkClick r:id="rId8" tooltip="كربوكسيل"/>
              </a:rPr>
              <a:t>الكربوكسيل</a:t>
            </a:r>
            <a:r>
              <a:rPr lang="ar-EG" dirty="0" smtClean="0"/>
              <a:t> (في البيروفات </a:t>
            </a:r>
            <a:r>
              <a:rPr lang="en-US" dirty="0" err="1" smtClean="0"/>
              <a:t>pyruvate</a:t>
            </a:r>
            <a:r>
              <a:rPr lang="en-US" dirty="0" smtClean="0"/>
              <a:t> </a:t>
            </a:r>
            <a:r>
              <a:rPr lang="ar-EG" dirty="0" smtClean="0"/>
              <a:t>والكيتوجلوتارات </a:t>
            </a:r>
            <a:r>
              <a:rPr lang="en-US" dirty="0" err="1" smtClean="0"/>
              <a:t>ketoglutarate</a:t>
            </a:r>
            <a:r>
              <a:rPr lang="en-US" dirty="0" smtClean="0"/>
              <a:t>) </a:t>
            </a:r>
            <a:r>
              <a:rPr lang="ar-EG" dirty="0" smtClean="0"/>
              <a:t>وفي عمليات إضافة الكيتول </a:t>
            </a:r>
            <a:r>
              <a:rPr lang="en-US" dirty="0" err="1" smtClean="0"/>
              <a:t>transketolation</a:t>
            </a:r>
            <a:r>
              <a:rPr lang="en-US" dirty="0" smtClean="0"/>
              <a:t> pathways </a:t>
            </a:r>
            <a:r>
              <a:rPr lang="ar-EG" dirty="0" smtClean="0"/>
              <a:t>في </a:t>
            </a:r>
            <a:r>
              <a:rPr lang="ar-EG" dirty="0" smtClean="0">
                <a:hlinkClick r:id="rId9" tooltip="أيض الكربوهيدرات"/>
              </a:rPr>
              <a:t>أيض الكربوهيدرات</a:t>
            </a:r>
            <a:r>
              <a:rPr lang="ar-EG" dirty="0" smtClean="0"/>
              <a:t> وربما في عمليات التوصيل العصبي (الفيتامين ضروري لتكوين </a:t>
            </a:r>
            <a:r>
              <a:rPr lang="ar-EG" dirty="0" smtClean="0">
                <a:hlinkClick r:id="rId10" tooltip="أسيتيل كولين"/>
              </a:rPr>
              <a:t>الأسيتيل كولين</a:t>
            </a:r>
            <a:r>
              <a:rPr lang="ar-EG" dirty="0" smtClean="0"/>
              <a:t>). </a:t>
            </a:r>
          </a:p>
          <a:p>
            <a:pPr algn="r" rtl="1"/>
            <a:endParaRPr lang="en-US" dirty="0"/>
          </a:p>
        </p:txBody>
      </p:sp>
      <p:sp>
        <p:nvSpPr>
          <p:cNvPr id="3" name="Title 2"/>
          <p:cNvSpPr>
            <a:spLocks noGrp="1"/>
          </p:cNvSpPr>
          <p:nvPr>
            <p:ph type="title"/>
          </p:nvPr>
        </p:nvSpPr>
        <p:spPr/>
        <p:txBody>
          <a:bodyPr/>
          <a:lstStyle/>
          <a:p>
            <a:pPr algn="ctr"/>
            <a:r>
              <a:rPr lang="ar-EG" dirty="0" smtClean="0"/>
              <a:t>الاهميه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EG" dirty="0" smtClean="0"/>
              <a:t>إن الخميرة تحتوي على نسبة عالية من فيتامين ب1. الحبوب الكاملة تحتوي على نسبة أعلى مقارنةً بالحبوب المكرّرة بما أن الفيتامين ب1 موجود بشكل أكبر في الطبقات الخارجية من الحبوب. بعض المأكولات الأخرى الغنية بالفيتامين ب1 هي: الشوفان، الكتان، العسل، بذور دوار الشمس، الرز الأسمر، الهليون، الكرنب، القرنبيط، البطاطا، الليمون، القصبة والبيض. يتواجد في معظم النباتات مثل النعناع والريحان. </a:t>
            </a:r>
          </a:p>
          <a:p>
            <a:endParaRPr lang="en-US" dirty="0"/>
          </a:p>
        </p:txBody>
      </p:sp>
      <p:sp>
        <p:nvSpPr>
          <p:cNvPr id="3" name="Title 2"/>
          <p:cNvSpPr>
            <a:spLocks noGrp="1"/>
          </p:cNvSpPr>
          <p:nvPr>
            <p:ph type="title"/>
          </p:nvPr>
        </p:nvSpPr>
        <p:spPr/>
        <p:txBody>
          <a:bodyPr/>
          <a:lstStyle/>
          <a:p>
            <a:pPr algn="ctr"/>
            <a:r>
              <a:rPr lang="ar-EG" dirty="0" smtClean="0"/>
              <a:t>المصادر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pPr algn="ctr"/>
            <a:r>
              <a:rPr lang="ar-EG" dirty="0" smtClean="0"/>
              <a:t>التخليق الحيوي للثيامين </a:t>
            </a:r>
            <a:endParaRPr lang="en-US" dirty="0"/>
          </a:p>
        </p:txBody>
      </p:sp>
      <p:pic>
        <p:nvPicPr>
          <p:cNvPr id="19458" name="Picture 2" descr="https://scontent-hbe1-1.xx.fbcdn.net/v/t1.15752-9/91351307_243347283469941_4651597753644744704_n.jpg?_nc_cat=106&amp;_nc_sid=b96e70&amp;_nc_ohc=FMbtoTmxLRoAX_gCiZE&amp;_nc_ht=scontent-hbe1-1.xx&amp;oh=9ab3bc1ef0f0f64ca949336a6fbb0554&amp;oe=5EA3238C"/>
          <p:cNvPicPr>
            <a:picLocks noChangeAspect="1" noChangeArrowheads="1"/>
          </p:cNvPicPr>
          <p:nvPr/>
        </p:nvPicPr>
        <p:blipFill>
          <a:blip r:embed="rId2" cstate="print"/>
          <a:srcRect/>
          <a:stretch>
            <a:fillRect/>
          </a:stretch>
        </p:blipFill>
        <p:spPr bwMode="auto">
          <a:xfrm>
            <a:off x="533400" y="1524000"/>
            <a:ext cx="8153400" cy="4648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8434" name="Picture 2" descr="https://scontent-hbe1-1.xx.fbcdn.net/v/t1.15752-9/s2048x2048/91040873_149043806440876_6278133037217611776_n.jpg?_nc_cat=102&amp;_nc_sid=b96e70&amp;_nc_ohc=_HcovMqgK8sAX8BQ0RW&amp;_nc_ht=scontent-hbe1-1.xx&amp;_nc_tp=7&amp;oh=088df43f006fc096876b09035dacc21a&amp;oe=5EA57E7B"/>
          <p:cNvPicPr>
            <a:picLocks noChangeAspect="1" noChangeArrowheads="1"/>
          </p:cNvPicPr>
          <p:nvPr/>
        </p:nvPicPr>
        <p:blipFill>
          <a:blip r:embed="rId2" cstate="print"/>
          <a:srcRect/>
          <a:stretch>
            <a:fillRect/>
          </a:stretch>
        </p:blipFill>
        <p:spPr bwMode="auto">
          <a:xfrm>
            <a:off x="457200" y="304800"/>
            <a:ext cx="85344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rmAutofit fontScale="47500" lnSpcReduction="20000"/>
          </a:bodyPr>
          <a:lstStyle/>
          <a:p>
            <a:pPr algn="r" rtl="1"/>
            <a:r>
              <a:rPr lang="ar-EG" dirty="0" smtClean="0"/>
              <a:t/>
            </a:r>
            <a:br>
              <a:rPr lang="ar-EG" dirty="0" smtClean="0"/>
            </a:br>
            <a:r>
              <a:rPr lang="ar-EG" sz="3200" dirty="0" smtClean="0">
                <a:latin typeface="Arial" pitchFamily="34" charset="0"/>
                <a:cs typeface="Arial" pitchFamily="34" charset="0"/>
              </a:rPr>
              <a:t>نقص الثيامين (</a:t>
            </a:r>
            <a:r>
              <a:rPr lang="ar-EG" sz="3200" dirty="0" smtClean="0">
                <a:latin typeface="Arial" pitchFamily="34" charset="0"/>
                <a:cs typeface="Arial" pitchFamily="34" charset="0"/>
                <a:hlinkClick r:id="rId2" tooltip="البري بري"/>
              </a:rPr>
              <a:t>البري بري</a:t>
            </a:r>
            <a:r>
              <a:rPr lang="ar-EG" sz="3200" dirty="0" smtClean="0">
                <a:latin typeface="Arial" pitchFamily="34" charset="0"/>
                <a:cs typeface="Arial" pitchFamily="34" charset="0"/>
              </a:rPr>
              <a:t>): النقص الحاد والمزمن للثيامين يؤدي الي مضاعفات قد تشكل خطورة بالغة علي الجهاز العصبي والمخ والعضلات والقلب والمعده والأمعاء. تم تسجيل اثار نقص الثيامين منذ 2600 سنه قبل الميلاد في النصوص الصينيه القديمة، حيث إطلق عليها وقتها عباره "البري بري". </a:t>
            </a:r>
          </a:p>
          <a:p>
            <a:pPr algn="r" rtl="1"/>
            <a:r>
              <a:rPr lang="ar-EG" sz="3200" dirty="0" smtClean="0">
                <a:latin typeface="Arial" pitchFamily="34" charset="0"/>
                <a:cs typeface="Arial" pitchFamily="34" charset="0"/>
              </a:rPr>
              <a:t>البري بري تم تقسيمها الي أنواع فرعيه ثلاثه: </a:t>
            </a:r>
          </a:p>
          <a:p>
            <a:pPr algn="r" rtl="1"/>
            <a:r>
              <a:rPr lang="ar-EG" sz="3200" dirty="0" smtClean="0">
                <a:latin typeface="Arial" pitchFamily="34" charset="0"/>
                <a:cs typeface="Arial" pitchFamily="34" charset="0"/>
              </a:rPr>
              <a:t>البري بري الجاف ويشير إلى مضاعفات عصبية عضلية مثل مرض العصاب الطرفيه والضعف.</a:t>
            </a:r>
          </a:p>
          <a:p>
            <a:pPr algn="r" rtl="1"/>
            <a:r>
              <a:rPr lang="ar-EG" sz="3200" dirty="0" smtClean="0">
                <a:latin typeface="Arial" pitchFamily="34" charset="0"/>
                <a:cs typeface="Arial" pitchFamily="34" charset="0"/>
              </a:rPr>
              <a:t>البري بري الرطب ويشير إلى مضاعفات مثل الفشل في عضلة القلب القلب (البري بري من نوع شوشين)؛</a:t>
            </a:r>
          </a:p>
          <a:p>
            <a:pPr algn="r" rtl="1"/>
            <a:r>
              <a:rPr lang="ar-EG" sz="3200" dirty="0" smtClean="0">
                <a:latin typeface="Arial" pitchFamily="34" charset="0"/>
                <a:cs typeface="Arial" pitchFamily="34" charset="0"/>
              </a:rPr>
              <a:t>البري بري الدماغيه يشير إلى مضاعفات الجهاز العصبي المركزي (الدماغ) مثل متلازمه التلف الدماغي (</a:t>
            </a:r>
            <a:r>
              <a:rPr lang="en-US" sz="3200" dirty="0" err="1" smtClean="0">
                <a:latin typeface="Arial" pitchFamily="34" charset="0"/>
                <a:cs typeface="Arial" pitchFamily="34" charset="0"/>
              </a:rPr>
              <a:t>Wernicke's</a:t>
            </a:r>
            <a:r>
              <a:rPr lang="en-US" sz="3200" dirty="0" smtClean="0">
                <a:latin typeface="Arial" pitchFamily="34" charset="0"/>
                <a:cs typeface="Arial" pitchFamily="34" charset="0"/>
              </a:rPr>
              <a:t> encephalopathy)، </a:t>
            </a:r>
            <a:r>
              <a:rPr lang="ar-EG" sz="3200" dirty="0" smtClean="0">
                <a:latin typeface="Arial" pitchFamily="34" charset="0"/>
                <a:cs typeface="Arial" pitchFamily="34" charset="0"/>
              </a:rPr>
              <a:t>حركات عين غير اعتيادية/ الاختلال العقلي، أو بله كورساكوف (</a:t>
            </a:r>
            <a:r>
              <a:rPr lang="en-US" sz="3200" dirty="0" err="1" smtClean="0">
                <a:latin typeface="Arial" pitchFamily="34" charset="0"/>
                <a:cs typeface="Arial" pitchFamily="34" charset="0"/>
              </a:rPr>
              <a:t>Korsakoff</a:t>
            </a:r>
            <a:r>
              <a:rPr lang="en-US" sz="3200" dirty="0" smtClean="0">
                <a:latin typeface="Arial" pitchFamily="34" charset="0"/>
                <a:cs typeface="Arial" pitchFamily="34" charset="0"/>
              </a:rPr>
              <a:t> syndrome)، </a:t>
            </a:r>
            <a:r>
              <a:rPr lang="ar-EG" sz="3200" dirty="0" smtClean="0">
                <a:latin typeface="Arial" pitchFamily="34" charset="0"/>
                <a:cs typeface="Arial" pitchFamily="34" charset="0"/>
              </a:rPr>
              <a:t>الفتور والارتباك والعجز الشديد في الذاكرة والنسيان وعدم القدرة على التعلم. وربما يؤدي نقص الثيامين إلى اتحاد المرضين السابقين معاْ فيما يعرف </a:t>
            </a:r>
            <a:r>
              <a:rPr lang="ar-EG" sz="3200" dirty="0" smtClean="0">
                <a:latin typeface="Arial" pitchFamily="34" charset="0"/>
                <a:cs typeface="Arial" pitchFamily="34" charset="0"/>
                <a:hlinkClick r:id="rId3" tooltip="متلازمة فيرنيك كورساكوف (الصفحة غير موجودة)"/>
              </a:rPr>
              <a:t>بمتلازمة فيرنيك كورساكوف</a:t>
            </a:r>
            <a:r>
              <a:rPr lang="ar-EG" sz="3200" dirty="0" smtClean="0">
                <a:latin typeface="Arial" pitchFamily="34" charset="0"/>
                <a:cs typeface="Arial" pitchFamily="34" charset="0"/>
              </a:rPr>
              <a:t>.</a:t>
            </a:r>
          </a:p>
          <a:p>
            <a:pPr algn="r" rtl="1"/>
            <a:r>
              <a:rPr lang="ar-EG" sz="3200" dirty="0" smtClean="0">
                <a:latin typeface="Arial" pitchFamily="34" charset="0"/>
                <a:cs typeface="Arial" pitchFamily="34" charset="0"/>
              </a:rPr>
              <a:t>تقص لثيامين قد ينتج عن عدم الحصول على الكفاية منه خلال تناول الغذاء، أو زياده الكميه المطلوب الثيامين في الجسم، أو الإفراط في فقدان الجسم للثيامين. كما يمكن أن ينتج بسبب استهلاك مضاد الثيامين ضمن الطعام. الأفراد الذين قد يكونوا في خطر نقص الثيامين هم: </a:t>
            </a:r>
          </a:p>
          <a:p>
            <a:pPr algn="r" rtl="1"/>
            <a:r>
              <a:rPr lang="ar-EG" sz="3200" dirty="0" smtClean="0">
                <a:latin typeface="Arial" pitchFamily="34" charset="0"/>
                <a:cs typeface="Arial" pitchFamily="34" charset="0"/>
              </a:rPr>
              <a:t>مدمني الكحول</a:t>
            </a:r>
          </a:p>
          <a:p>
            <a:pPr algn="r" rtl="1"/>
            <a:r>
              <a:rPr lang="ar-EG" sz="3200" dirty="0" smtClean="0">
                <a:latin typeface="Arial" pitchFamily="34" charset="0"/>
                <a:cs typeface="Arial" pitchFamily="34" charset="0"/>
              </a:rPr>
              <a:t>المرضي الذين يتلقون تغذيه بالحقن (تغذية مجموع بارينتيرال) لأكثر من 7 ايام بدون وجود الفيتامينات أو الثيامين،</a:t>
            </a:r>
          </a:p>
          <a:p>
            <a:pPr algn="r" rtl="1"/>
            <a:r>
              <a:rPr lang="ar-EG" sz="3200" dirty="0" smtClean="0">
                <a:latin typeface="Arial" pitchFamily="34" charset="0"/>
                <a:cs typeface="Arial" pitchFamily="34" charset="0"/>
              </a:rPr>
              <a:t>مرضى الغسيل الكلوي.</a:t>
            </a:r>
          </a:p>
          <a:p>
            <a:pPr algn="r" rtl="1"/>
            <a:r>
              <a:rPr lang="ar-EG" sz="3200" dirty="0" smtClean="0">
                <a:latin typeface="Arial" pitchFamily="34" charset="0"/>
                <a:cs typeface="Arial" pitchFamily="34" charset="0"/>
              </a:rPr>
              <a:t>يرتبط مرض البري بري في الشرق بالأغذية الفقيرة في الثيامين الغنية </a:t>
            </a:r>
            <a:r>
              <a:rPr lang="ar-EG" sz="3200" dirty="0" smtClean="0">
                <a:latin typeface="Arial" pitchFamily="34" charset="0"/>
                <a:cs typeface="Arial" pitchFamily="34" charset="0"/>
                <a:hlinkClick r:id="rId4" tooltip="كربوهيدرات"/>
              </a:rPr>
              <a:t>بالكربوهيدرات</a:t>
            </a:r>
            <a:r>
              <a:rPr lang="ar-EG" sz="3200" dirty="0" smtClean="0">
                <a:latin typeface="Arial" pitchFamily="34" charset="0"/>
                <a:cs typeface="Arial" pitchFamily="34" charset="0"/>
              </a:rPr>
              <a:t> مثل الأرز المقشور ولذلك فهو مستوطن في </a:t>
            </a:r>
            <a:r>
              <a:rPr lang="ar-EG" sz="3200" dirty="0" smtClean="0">
                <a:latin typeface="Arial" pitchFamily="34" charset="0"/>
                <a:cs typeface="Arial" pitchFamily="34" charset="0"/>
                <a:hlinkClick r:id="rId5" tooltip="اندونيسيا"/>
              </a:rPr>
              <a:t>اندونيسيا</a:t>
            </a:r>
            <a:r>
              <a:rPr lang="ar-EG" sz="3200" dirty="0" smtClean="0">
                <a:latin typeface="Arial" pitchFamily="34" charset="0"/>
                <a:cs typeface="Arial" pitchFamily="34" charset="0"/>
              </a:rPr>
              <a:t> وبعض أجزاء </a:t>
            </a:r>
            <a:r>
              <a:rPr lang="ar-EG" sz="3200" dirty="0" smtClean="0">
                <a:latin typeface="Arial" pitchFamily="34" charset="0"/>
                <a:cs typeface="Arial" pitchFamily="34" charset="0"/>
                <a:hlinkClick r:id="rId6" tooltip="آسيا"/>
              </a:rPr>
              <a:t>آسيا</a:t>
            </a:r>
            <a:r>
              <a:rPr lang="ar-EG" sz="3200" dirty="0" smtClean="0">
                <a:latin typeface="Arial" pitchFamily="34" charset="0"/>
                <a:cs typeface="Arial" pitchFamily="34" charset="0"/>
              </a:rPr>
              <a:t>. وهو يؤثر على الجهاز الدوري والعضلي والعصبي والهضمي. الأعراض المبكرة للبري بري تشمل الإجهاد والدوار وفقدان الشهية وضعف التركيز الذهني وأمراض الأعصاب الطرفية. وقد حدثت الحالات الوحيدة المعروفة من زيادة الثيامين عن طريق الحقن بالثيامين. </a:t>
            </a:r>
          </a:p>
          <a:p>
            <a:pPr algn="l" rtl="1"/>
            <a:endParaRPr lang="en-US" dirty="0"/>
          </a:p>
        </p:txBody>
      </p:sp>
      <p:sp>
        <p:nvSpPr>
          <p:cNvPr id="3" name="Title 2"/>
          <p:cNvSpPr>
            <a:spLocks noGrp="1"/>
          </p:cNvSpPr>
          <p:nvPr>
            <p:ph type="title"/>
          </p:nvPr>
        </p:nvSpPr>
        <p:spPr>
          <a:xfrm>
            <a:off x="457200" y="274638"/>
            <a:ext cx="8229600" cy="868362"/>
          </a:xfrm>
        </p:spPr>
        <p:txBody>
          <a:bodyPr/>
          <a:lstStyle/>
          <a:p>
            <a:pPr algn="ctr"/>
            <a:r>
              <a:rPr lang="ar-EG" dirty="0" smtClean="0"/>
              <a:t>نقص فيتامين ب1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304</TotalTime>
  <Words>666</Words>
  <Application>Microsoft Office PowerPoint</Application>
  <PresentationFormat>On-screen Show (4:3)</PresentationFormat>
  <Paragraphs>42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أ.د/ ابراهيم عبدالعليم </vt:lpstr>
      <vt:lpstr>الفيتامينات الذائبة في الماء </vt:lpstr>
      <vt:lpstr>  فيتامين ب1 </vt:lpstr>
      <vt:lpstr>التركيب </vt:lpstr>
      <vt:lpstr>الاهميه </vt:lpstr>
      <vt:lpstr>المصادر </vt:lpstr>
      <vt:lpstr>التخليق الحيوي للثيامين </vt:lpstr>
      <vt:lpstr>Slide 8</vt:lpstr>
      <vt:lpstr>نقص فيتامين ب1 </vt:lpstr>
      <vt:lpstr>فيامين B2  ( الريبوفلافين )</vt:lpstr>
      <vt:lpstr>Slide 11</vt:lpstr>
      <vt:lpstr>Slide 12</vt:lpstr>
      <vt:lpstr>الاهميه </vt:lpstr>
      <vt:lpstr>النقص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السيانوكوبالامين ( مضاد لفقر الدم والانيميا )</dc:title>
  <dc:creator>nesrein</dc:creator>
  <cp:lastModifiedBy>nesrein</cp:lastModifiedBy>
  <cp:revision>93</cp:revision>
  <dcterms:created xsi:type="dcterms:W3CDTF">2020-03-16T08:37:20Z</dcterms:created>
  <dcterms:modified xsi:type="dcterms:W3CDTF">2020-03-28T07:21:28Z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398417</vt:lpwstr>
  </property>
  <property fmtid="{D5CDD505-2E9C-101B-9397-08002B2CF9AE}" pid="3" name="NXPowerLiteSettings">
    <vt:lpwstr>C7000400038000</vt:lpwstr>
  </property>
  <property fmtid="{D5CDD505-2E9C-101B-9397-08002B2CF9AE}" pid="4" name="NXPowerLiteVersion">
    <vt:lpwstr>S8.2.3</vt:lpwstr>
  </property>
</Properties>
</file>